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81" r:id="rId5"/>
    <p:sldId id="282" r:id="rId6"/>
    <p:sldId id="259" r:id="rId7"/>
    <p:sldId id="270" r:id="rId8"/>
    <p:sldId id="273" r:id="rId9"/>
    <p:sldId id="271" r:id="rId10"/>
    <p:sldId id="272" r:id="rId11"/>
    <p:sldId id="274" r:id="rId12"/>
    <p:sldId id="275" r:id="rId13"/>
    <p:sldId id="277" r:id="rId14"/>
    <p:sldId id="276" r:id="rId15"/>
    <p:sldId id="278" r:id="rId16"/>
    <p:sldId id="279" r:id="rId17"/>
    <p:sldId id="280" r:id="rId18"/>
    <p:sldId id="260" r:id="rId19"/>
    <p:sldId id="262" r:id="rId20"/>
    <p:sldId id="266" r:id="rId21"/>
    <p:sldId id="267" r:id="rId22"/>
    <p:sldId id="269" r:id="rId23"/>
    <p:sldId id="261" r:id="rId24"/>
    <p:sldId id="265" r:id="rId25"/>
    <p:sldId id="263" r:id="rId26"/>
    <p:sldId id="264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80"/>
    <p:restoredTop sz="95037"/>
  </p:normalViewPr>
  <p:slideViewPr>
    <p:cSldViewPr snapToGrid="0" snapToObjects="1">
      <p:cViewPr varScale="1">
        <p:scale>
          <a:sx n="123" d="100"/>
          <a:sy n="123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3F7CF1-C8E0-7741-A1AC-715198173FC1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B12100BE-B2B6-DF4C-B196-05F09ED6370B}">
      <dgm:prSet phldrT="[文字]"/>
      <dgm:spPr/>
      <dgm:t>
        <a:bodyPr/>
        <a:lstStyle/>
        <a:p>
          <a:r>
            <a:rPr kumimoji="1" lang="zh-TW" altLang="en-US" dirty="0"/>
            <a:t>太陽能的效率與挑戰</a:t>
          </a:r>
          <a:endParaRPr lang="zh-TW" altLang="en-US" dirty="0"/>
        </a:p>
      </dgm:t>
    </dgm:pt>
    <dgm:pt modelId="{D1C05CA9-B728-A04F-92A1-51432C511C77}" type="parTrans" cxnId="{155A38A1-5CEE-DE44-89A3-329B7CCB1293}">
      <dgm:prSet/>
      <dgm:spPr/>
      <dgm:t>
        <a:bodyPr/>
        <a:lstStyle/>
        <a:p>
          <a:endParaRPr lang="zh-TW" altLang="en-US"/>
        </a:p>
      </dgm:t>
    </dgm:pt>
    <dgm:pt modelId="{882A575A-5BB7-CA48-AB39-6A0FFF76D6BF}" type="sibTrans" cxnId="{155A38A1-5CEE-DE44-89A3-329B7CCB1293}">
      <dgm:prSet/>
      <dgm:spPr/>
      <dgm:t>
        <a:bodyPr/>
        <a:lstStyle/>
        <a:p>
          <a:endParaRPr lang="zh-TW" altLang="en-US"/>
        </a:p>
      </dgm:t>
    </dgm:pt>
    <dgm:pt modelId="{7D5B8D49-DE5F-B74B-A2F2-59334F288A13}">
      <dgm:prSet phldrT="[文字]"/>
      <dgm:spPr/>
      <dgm:t>
        <a:bodyPr/>
        <a:lstStyle/>
        <a:p>
          <a:r>
            <a:rPr kumimoji="1" lang="zh-CN" altLang="en-US" dirty="0"/>
            <a:t>熱能損失</a:t>
          </a:r>
          <a:endParaRPr lang="zh-TW" altLang="en-US" dirty="0"/>
        </a:p>
      </dgm:t>
    </dgm:pt>
    <dgm:pt modelId="{A2A60690-E1DE-5744-A19F-25C25F1ABA6F}" type="parTrans" cxnId="{E2DF5320-D0D2-7E4F-B986-F2A3BD482D60}">
      <dgm:prSet/>
      <dgm:spPr/>
      <dgm:t>
        <a:bodyPr/>
        <a:lstStyle/>
        <a:p>
          <a:endParaRPr lang="zh-TW" altLang="en-US"/>
        </a:p>
      </dgm:t>
    </dgm:pt>
    <dgm:pt modelId="{08B6BE18-0956-1542-B820-7857165561DF}" type="sibTrans" cxnId="{E2DF5320-D0D2-7E4F-B986-F2A3BD482D60}">
      <dgm:prSet/>
      <dgm:spPr/>
      <dgm:t>
        <a:bodyPr/>
        <a:lstStyle/>
        <a:p>
          <a:endParaRPr lang="zh-TW" altLang="en-US"/>
        </a:p>
      </dgm:t>
    </dgm:pt>
    <dgm:pt modelId="{7800DC8A-5931-A240-A0E0-80AC164BA3BE}">
      <dgm:prSet phldrT="[文字]"/>
      <dgm:spPr/>
      <dgm:t>
        <a:bodyPr/>
        <a:lstStyle/>
        <a:p>
          <a:r>
            <a:rPr kumimoji="1" lang="zh-CN" altLang="en-US" dirty="0"/>
            <a:t>材料穩定</a:t>
          </a:r>
          <a:endParaRPr lang="zh-TW" altLang="en-US" dirty="0"/>
        </a:p>
      </dgm:t>
    </dgm:pt>
    <dgm:pt modelId="{032F4A9E-8899-BD41-A7EF-1C1D97142BBC}" type="parTrans" cxnId="{FC9CF3EE-2539-3A46-A5F2-40CBE4D0687B}">
      <dgm:prSet/>
      <dgm:spPr/>
      <dgm:t>
        <a:bodyPr/>
        <a:lstStyle/>
        <a:p>
          <a:endParaRPr lang="zh-TW" altLang="en-US"/>
        </a:p>
      </dgm:t>
    </dgm:pt>
    <dgm:pt modelId="{45B50353-9293-EC49-AF09-5AA83AE8AA40}" type="sibTrans" cxnId="{FC9CF3EE-2539-3A46-A5F2-40CBE4D0687B}">
      <dgm:prSet/>
      <dgm:spPr/>
      <dgm:t>
        <a:bodyPr/>
        <a:lstStyle/>
        <a:p>
          <a:endParaRPr lang="zh-TW" altLang="en-US"/>
        </a:p>
      </dgm:t>
    </dgm:pt>
    <dgm:pt modelId="{50D5E676-D59E-8D42-A985-4A6217E4FC12}">
      <dgm:prSet phldrT="[文字]"/>
      <dgm:spPr/>
      <dgm:t>
        <a:bodyPr/>
        <a:lstStyle/>
        <a:p>
          <a:r>
            <a:rPr kumimoji="1" lang="zh-TW" altLang="en-US" dirty="0">
              <a:latin typeface="Kaiti SC" panose="02010600040101010101" pitchFamily="2" charset="-122"/>
              <a:ea typeface="Kaiti SC" panose="02010600040101010101" pitchFamily="2" charset="-122"/>
            </a:rPr>
            <a:t>理論限制</a:t>
          </a:r>
          <a:endParaRPr lang="zh-TW" altLang="en-US" dirty="0"/>
        </a:p>
      </dgm:t>
    </dgm:pt>
    <dgm:pt modelId="{BAD7E128-1DA9-F54F-BC91-13C18BF2AACE}" type="parTrans" cxnId="{F1365A81-2557-8D4D-8659-6B5D0953D2CF}">
      <dgm:prSet/>
      <dgm:spPr/>
      <dgm:t>
        <a:bodyPr/>
        <a:lstStyle/>
        <a:p>
          <a:endParaRPr lang="zh-TW" altLang="en-US"/>
        </a:p>
      </dgm:t>
    </dgm:pt>
    <dgm:pt modelId="{6F960EF1-694A-664E-A401-772811990CC9}" type="sibTrans" cxnId="{F1365A81-2557-8D4D-8659-6B5D0953D2CF}">
      <dgm:prSet/>
      <dgm:spPr/>
      <dgm:t>
        <a:bodyPr/>
        <a:lstStyle/>
        <a:p>
          <a:endParaRPr lang="zh-TW" altLang="en-US"/>
        </a:p>
      </dgm:t>
    </dgm:pt>
    <dgm:pt modelId="{5DB72AD5-E163-9942-9AEB-B27FA6CA1363}">
      <dgm:prSet phldrT="[文字]"/>
      <dgm:spPr/>
      <dgm:t>
        <a:bodyPr/>
        <a:lstStyle/>
        <a:p>
          <a:r>
            <a:rPr kumimoji="1" lang="zh-CN" altLang="en-US" dirty="0"/>
            <a:t>材料轉換效率</a:t>
          </a:r>
          <a:endParaRPr lang="zh-TW" altLang="en-US" dirty="0"/>
        </a:p>
      </dgm:t>
    </dgm:pt>
    <dgm:pt modelId="{AEC3B3E0-E90A-DC45-B3FC-100022A33B7E}" type="parTrans" cxnId="{6CA33804-C2EC-854B-A05F-772DD1AAA5A2}">
      <dgm:prSet/>
      <dgm:spPr/>
      <dgm:t>
        <a:bodyPr/>
        <a:lstStyle/>
        <a:p>
          <a:endParaRPr lang="zh-TW" altLang="en-US"/>
        </a:p>
      </dgm:t>
    </dgm:pt>
    <dgm:pt modelId="{C4CF0615-D914-AC47-8C07-0B946C5A0EAA}" type="sibTrans" cxnId="{6CA33804-C2EC-854B-A05F-772DD1AAA5A2}">
      <dgm:prSet/>
      <dgm:spPr/>
      <dgm:t>
        <a:bodyPr/>
        <a:lstStyle/>
        <a:p>
          <a:endParaRPr lang="zh-TW" altLang="en-US"/>
        </a:p>
      </dgm:t>
    </dgm:pt>
    <dgm:pt modelId="{3DAAD389-9148-F24A-8A22-ED29761AD3A5}" type="pres">
      <dgm:prSet presAssocID="{BE3F7CF1-C8E0-7741-A1AC-715198173FC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24DAB67-3CA0-DD45-855E-E3088B0B9778}" type="pres">
      <dgm:prSet presAssocID="{B12100BE-B2B6-DF4C-B196-05F09ED6370B}" presName="centerShape" presStyleLbl="node0" presStyleIdx="0" presStyleCnt="1" custScaleX="185289"/>
      <dgm:spPr/>
    </dgm:pt>
    <dgm:pt modelId="{D53613E9-8A38-FB4F-B2D9-D5E150D5A865}" type="pres">
      <dgm:prSet presAssocID="{7D5B8D49-DE5F-B74B-A2F2-59334F288A13}" presName="node" presStyleLbl="node1" presStyleIdx="0" presStyleCnt="4" custScaleX="140879">
        <dgm:presLayoutVars>
          <dgm:bulletEnabled val="1"/>
        </dgm:presLayoutVars>
      </dgm:prSet>
      <dgm:spPr/>
    </dgm:pt>
    <dgm:pt modelId="{8EEF8EBA-EF1C-FD44-8796-14C6C8645DA7}" type="pres">
      <dgm:prSet presAssocID="{7D5B8D49-DE5F-B74B-A2F2-59334F288A13}" presName="dummy" presStyleCnt="0"/>
      <dgm:spPr/>
    </dgm:pt>
    <dgm:pt modelId="{072A3128-5D37-1642-BD99-93739039E394}" type="pres">
      <dgm:prSet presAssocID="{08B6BE18-0956-1542-B820-7857165561DF}" presName="sibTrans" presStyleLbl="sibTrans2D1" presStyleIdx="0" presStyleCnt="4"/>
      <dgm:spPr/>
    </dgm:pt>
    <dgm:pt modelId="{E2CB2961-7706-EB41-BED8-3BFDC9E22ACB}" type="pres">
      <dgm:prSet presAssocID="{7800DC8A-5931-A240-A0E0-80AC164BA3BE}" presName="node" presStyleLbl="node1" presStyleIdx="1" presStyleCnt="4" custScaleX="137200" custRadScaleRad="141017" custRadScaleInc="-217">
        <dgm:presLayoutVars>
          <dgm:bulletEnabled val="1"/>
        </dgm:presLayoutVars>
      </dgm:prSet>
      <dgm:spPr/>
    </dgm:pt>
    <dgm:pt modelId="{C37B506F-7F5C-7347-A39B-B9EDF67D21ED}" type="pres">
      <dgm:prSet presAssocID="{7800DC8A-5931-A240-A0E0-80AC164BA3BE}" presName="dummy" presStyleCnt="0"/>
      <dgm:spPr/>
    </dgm:pt>
    <dgm:pt modelId="{A57AC4D3-192B-E141-AFE6-B5A0605444F2}" type="pres">
      <dgm:prSet presAssocID="{45B50353-9293-EC49-AF09-5AA83AE8AA40}" presName="sibTrans" presStyleLbl="sibTrans2D1" presStyleIdx="1" presStyleCnt="4"/>
      <dgm:spPr/>
    </dgm:pt>
    <dgm:pt modelId="{2411DB12-8370-AF43-BE24-B277C459408A}" type="pres">
      <dgm:prSet presAssocID="{50D5E676-D59E-8D42-A985-4A6217E4FC12}" presName="node" presStyleLbl="node1" presStyleIdx="2" presStyleCnt="4" custScaleX="176413">
        <dgm:presLayoutVars>
          <dgm:bulletEnabled val="1"/>
        </dgm:presLayoutVars>
      </dgm:prSet>
      <dgm:spPr/>
    </dgm:pt>
    <dgm:pt modelId="{64731BBB-6CAE-B641-B911-702E022B60B3}" type="pres">
      <dgm:prSet presAssocID="{50D5E676-D59E-8D42-A985-4A6217E4FC12}" presName="dummy" presStyleCnt="0"/>
      <dgm:spPr/>
    </dgm:pt>
    <dgm:pt modelId="{789172A0-4455-1743-A25F-3108197C42D6}" type="pres">
      <dgm:prSet presAssocID="{6F960EF1-694A-664E-A401-772811990CC9}" presName="sibTrans" presStyleLbl="sibTrans2D1" presStyleIdx="2" presStyleCnt="4"/>
      <dgm:spPr/>
    </dgm:pt>
    <dgm:pt modelId="{844B4225-4942-B84B-976C-1C8F0ABC395E}" type="pres">
      <dgm:prSet presAssocID="{5DB72AD5-E163-9942-9AEB-B27FA6CA1363}" presName="node" presStyleLbl="node1" presStyleIdx="3" presStyleCnt="4" custScaleX="96420" custScaleY="107487" custRadScaleRad="128025" custRadScaleInc="1630">
        <dgm:presLayoutVars>
          <dgm:bulletEnabled val="1"/>
        </dgm:presLayoutVars>
      </dgm:prSet>
      <dgm:spPr/>
    </dgm:pt>
    <dgm:pt modelId="{5CF60B03-7E15-684F-9572-B4C1F4BA03AF}" type="pres">
      <dgm:prSet presAssocID="{5DB72AD5-E163-9942-9AEB-B27FA6CA1363}" presName="dummy" presStyleCnt="0"/>
      <dgm:spPr/>
    </dgm:pt>
    <dgm:pt modelId="{8723ACC2-6D9B-9B48-92AA-1CBAA96EFF22}" type="pres">
      <dgm:prSet presAssocID="{C4CF0615-D914-AC47-8C07-0B946C5A0EAA}" presName="sibTrans" presStyleLbl="sibTrans2D1" presStyleIdx="3" presStyleCnt="4"/>
      <dgm:spPr/>
    </dgm:pt>
  </dgm:ptLst>
  <dgm:cxnLst>
    <dgm:cxn modelId="{6CA33804-C2EC-854B-A05F-772DD1AAA5A2}" srcId="{B12100BE-B2B6-DF4C-B196-05F09ED6370B}" destId="{5DB72AD5-E163-9942-9AEB-B27FA6CA1363}" srcOrd="3" destOrd="0" parTransId="{AEC3B3E0-E90A-DC45-B3FC-100022A33B7E}" sibTransId="{C4CF0615-D914-AC47-8C07-0B946C5A0EAA}"/>
    <dgm:cxn modelId="{24560706-0436-2749-97AC-1D50647EA709}" type="presOf" srcId="{7800DC8A-5931-A240-A0E0-80AC164BA3BE}" destId="{E2CB2961-7706-EB41-BED8-3BFDC9E22ACB}" srcOrd="0" destOrd="0" presId="urn:microsoft.com/office/officeart/2005/8/layout/radial6"/>
    <dgm:cxn modelId="{E2DF5320-D0D2-7E4F-B986-F2A3BD482D60}" srcId="{B12100BE-B2B6-DF4C-B196-05F09ED6370B}" destId="{7D5B8D49-DE5F-B74B-A2F2-59334F288A13}" srcOrd="0" destOrd="0" parTransId="{A2A60690-E1DE-5744-A19F-25C25F1ABA6F}" sibTransId="{08B6BE18-0956-1542-B820-7857165561DF}"/>
    <dgm:cxn modelId="{AF6B4625-C826-4949-B518-A6DA389A9192}" type="presOf" srcId="{B12100BE-B2B6-DF4C-B196-05F09ED6370B}" destId="{724DAB67-3CA0-DD45-855E-E3088B0B9778}" srcOrd="0" destOrd="0" presId="urn:microsoft.com/office/officeart/2005/8/layout/radial6"/>
    <dgm:cxn modelId="{2E2D952D-9FF4-E649-9F89-3EAE6C128D5C}" type="presOf" srcId="{C4CF0615-D914-AC47-8C07-0B946C5A0EAA}" destId="{8723ACC2-6D9B-9B48-92AA-1CBAA96EFF22}" srcOrd="0" destOrd="0" presId="urn:microsoft.com/office/officeart/2005/8/layout/radial6"/>
    <dgm:cxn modelId="{44754946-CF9B-9F48-824D-E5E51BA242B3}" type="presOf" srcId="{08B6BE18-0956-1542-B820-7857165561DF}" destId="{072A3128-5D37-1642-BD99-93739039E394}" srcOrd="0" destOrd="0" presId="urn:microsoft.com/office/officeart/2005/8/layout/radial6"/>
    <dgm:cxn modelId="{DC3DAB53-7A6A-F546-9DB3-124764E93E90}" type="presOf" srcId="{5DB72AD5-E163-9942-9AEB-B27FA6CA1363}" destId="{844B4225-4942-B84B-976C-1C8F0ABC395E}" srcOrd="0" destOrd="0" presId="urn:microsoft.com/office/officeart/2005/8/layout/radial6"/>
    <dgm:cxn modelId="{E61E6067-6655-1149-BE16-23409604AF7E}" type="presOf" srcId="{50D5E676-D59E-8D42-A985-4A6217E4FC12}" destId="{2411DB12-8370-AF43-BE24-B277C459408A}" srcOrd="0" destOrd="0" presId="urn:microsoft.com/office/officeart/2005/8/layout/radial6"/>
    <dgm:cxn modelId="{A1318A72-E111-4549-962E-929505293C08}" type="presOf" srcId="{BE3F7CF1-C8E0-7741-A1AC-715198173FC1}" destId="{3DAAD389-9148-F24A-8A22-ED29761AD3A5}" srcOrd="0" destOrd="0" presId="urn:microsoft.com/office/officeart/2005/8/layout/radial6"/>
    <dgm:cxn modelId="{B32E4879-26CF-9F42-A122-4A978E61C4DF}" type="presOf" srcId="{6F960EF1-694A-664E-A401-772811990CC9}" destId="{789172A0-4455-1743-A25F-3108197C42D6}" srcOrd="0" destOrd="0" presId="urn:microsoft.com/office/officeart/2005/8/layout/radial6"/>
    <dgm:cxn modelId="{F1365A81-2557-8D4D-8659-6B5D0953D2CF}" srcId="{B12100BE-B2B6-DF4C-B196-05F09ED6370B}" destId="{50D5E676-D59E-8D42-A985-4A6217E4FC12}" srcOrd="2" destOrd="0" parTransId="{BAD7E128-1DA9-F54F-BC91-13C18BF2AACE}" sibTransId="{6F960EF1-694A-664E-A401-772811990CC9}"/>
    <dgm:cxn modelId="{DFD5A094-392A-6B4D-AC85-D7FECEC83EF9}" type="presOf" srcId="{7D5B8D49-DE5F-B74B-A2F2-59334F288A13}" destId="{D53613E9-8A38-FB4F-B2D9-D5E150D5A865}" srcOrd="0" destOrd="0" presId="urn:microsoft.com/office/officeart/2005/8/layout/radial6"/>
    <dgm:cxn modelId="{155A38A1-5CEE-DE44-89A3-329B7CCB1293}" srcId="{BE3F7CF1-C8E0-7741-A1AC-715198173FC1}" destId="{B12100BE-B2B6-DF4C-B196-05F09ED6370B}" srcOrd="0" destOrd="0" parTransId="{D1C05CA9-B728-A04F-92A1-51432C511C77}" sibTransId="{882A575A-5BB7-CA48-AB39-6A0FFF76D6BF}"/>
    <dgm:cxn modelId="{66FB5CC3-3149-5343-A3E5-2820A7B46B12}" type="presOf" srcId="{45B50353-9293-EC49-AF09-5AA83AE8AA40}" destId="{A57AC4D3-192B-E141-AFE6-B5A0605444F2}" srcOrd="0" destOrd="0" presId="urn:microsoft.com/office/officeart/2005/8/layout/radial6"/>
    <dgm:cxn modelId="{FC9CF3EE-2539-3A46-A5F2-40CBE4D0687B}" srcId="{B12100BE-B2B6-DF4C-B196-05F09ED6370B}" destId="{7800DC8A-5931-A240-A0E0-80AC164BA3BE}" srcOrd="1" destOrd="0" parTransId="{032F4A9E-8899-BD41-A7EF-1C1D97142BBC}" sibTransId="{45B50353-9293-EC49-AF09-5AA83AE8AA40}"/>
    <dgm:cxn modelId="{17B54BAA-9FCD-294F-ADFE-109BB8390DA6}" type="presParOf" srcId="{3DAAD389-9148-F24A-8A22-ED29761AD3A5}" destId="{724DAB67-3CA0-DD45-855E-E3088B0B9778}" srcOrd="0" destOrd="0" presId="urn:microsoft.com/office/officeart/2005/8/layout/radial6"/>
    <dgm:cxn modelId="{D8AACCDE-CF04-DF4E-B7F4-6585B234DE90}" type="presParOf" srcId="{3DAAD389-9148-F24A-8A22-ED29761AD3A5}" destId="{D53613E9-8A38-FB4F-B2D9-D5E150D5A865}" srcOrd="1" destOrd="0" presId="urn:microsoft.com/office/officeart/2005/8/layout/radial6"/>
    <dgm:cxn modelId="{0E4C694C-D96F-544F-8B9F-EF8BB6BB3ADD}" type="presParOf" srcId="{3DAAD389-9148-F24A-8A22-ED29761AD3A5}" destId="{8EEF8EBA-EF1C-FD44-8796-14C6C8645DA7}" srcOrd="2" destOrd="0" presId="urn:microsoft.com/office/officeart/2005/8/layout/radial6"/>
    <dgm:cxn modelId="{DFF760ED-8AA2-FF49-A4B7-EA219A90B01E}" type="presParOf" srcId="{3DAAD389-9148-F24A-8A22-ED29761AD3A5}" destId="{072A3128-5D37-1642-BD99-93739039E394}" srcOrd="3" destOrd="0" presId="urn:microsoft.com/office/officeart/2005/8/layout/radial6"/>
    <dgm:cxn modelId="{3C7E2D34-E1D2-5048-8DD6-17A5C0A8D9A2}" type="presParOf" srcId="{3DAAD389-9148-F24A-8A22-ED29761AD3A5}" destId="{E2CB2961-7706-EB41-BED8-3BFDC9E22ACB}" srcOrd="4" destOrd="0" presId="urn:microsoft.com/office/officeart/2005/8/layout/radial6"/>
    <dgm:cxn modelId="{83475DAF-9065-7E4C-822A-1046666353CE}" type="presParOf" srcId="{3DAAD389-9148-F24A-8A22-ED29761AD3A5}" destId="{C37B506F-7F5C-7347-A39B-B9EDF67D21ED}" srcOrd="5" destOrd="0" presId="urn:microsoft.com/office/officeart/2005/8/layout/radial6"/>
    <dgm:cxn modelId="{736549A8-D228-2F4D-AD58-D1414D015B0F}" type="presParOf" srcId="{3DAAD389-9148-F24A-8A22-ED29761AD3A5}" destId="{A57AC4D3-192B-E141-AFE6-B5A0605444F2}" srcOrd="6" destOrd="0" presId="urn:microsoft.com/office/officeart/2005/8/layout/radial6"/>
    <dgm:cxn modelId="{8500B91E-7E5D-BD43-8F5D-5EBA769BFAA3}" type="presParOf" srcId="{3DAAD389-9148-F24A-8A22-ED29761AD3A5}" destId="{2411DB12-8370-AF43-BE24-B277C459408A}" srcOrd="7" destOrd="0" presId="urn:microsoft.com/office/officeart/2005/8/layout/radial6"/>
    <dgm:cxn modelId="{010B09BE-2346-0C48-A69A-D626AE4D0630}" type="presParOf" srcId="{3DAAD389-9148-F24A-8A22-ED29761AD3A5}" destId="{64731BBB-6CAE-B641-B911-702E022B60B3}" srcOrd="8" destOrd="0" presId="urn:microsoft.com/office/officeart/2005/8/layout/radial6"/>
    <dgm:cxn modelId="{F5D3BC11-AA98-1B41-852A-29DC19B0E02A}" type="presParOf" srcId="{3DAAD389-9148-F24A-8A22-ED29761AD3A5}" destId="{789172A0-4455-1743-A25F-3108197C42D6}" srcOrd="9" destOrd="0" presId="urn:microsoft.com/office/officeart/2005/8/layout/radial6"/>
    <dgm:cxn modelId="{88A647B7-D98A-3749-9936-E430A9871D4D}" type="presParOf" srcId="{3DAAD389-9148-F24A-8A22-ED29761AD3A5}" destId="{844B4225-4942-B84B-976C-1C8F0ABC395E}" srcOrd="10" destOrd="0" presId="urn:microsoft.com/office/officeart/2005/8/layout/radial6"/>
    <dgm:cxn modelId="{A78DA1F6-B96F-8647-A142-EAB743D28517}" type="presParOf" srcId="{3DAAD389-9148-F24A-8A22-ED29761AD3A5}" destId="{5CF60B03-7E15-684F-9572-B4C1F4BA03AF}" srcOrd="11" destOrd="0" presId="urn:microsoft.com/office/officeart/2005/8/layout/radial6"/>
    <dgm:cxn modelId="{ABD2F765-6E8B-834F-A519-7A1247FE9C62}" type="presParOf" srcId="{3DAAD389-9148-F24A-8A22-ED29761AD3A5}" destId="{8723ACC2-6D9B-9B48-92AA-1CBAA96EFF22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23ACC2-6D9B-9B48-92AA-1CBAA96EFF22}">
      <dsp:nvSpPr>
        <dsp:cNvPr id="0" name=""/>
        <dsp:cNvSpPr/>
      </dsp:nvSpPr>
      <dsp:spPr>
        <a:xfrm>
          <a:off x="1412636" y="593394"/>
          <a:ext cx="4564555" cy="4564555"/>
        </a:xfrm>
        <a:prstGeom prst="blockArc">
          <a:avLst>
            <a:gd name="adj1" fmla="val 10699404"/>
            <a:gd name="adj2" fmla="val 17177874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9172A0-4455-1743-A25F-3108197C42D6}">
      <dsp:nvSpPr>
        <dsp:cNvPr id="0" name=""/>
        <dsp:cNvSpPr/>
      </dsp:nvSpPr>
      <dsp:spPr>
        <a:xfrm>
          <a:off x="1410647" y="773147"/>
          <a:ext cx="4564555" cy="4564555"/>
        </a:xfrm>
        <a:prstGeom prst="blockArc">
          <a:avLst>
            <a:gd name="adj1" fmla="val 4418930"/>
            <a:gd name="adj2" fmla="val 10976682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7AC4D3-192B-E141-AFE6-B5A0605444F2}">
      <dsp:nvSpPr>
        <dsp:cNvPr id="0" name=""/>
        <dsp:cNvSpPr/>
      </dsp:nvSpPr>
      <dsp:spPr>
        <a:xfrm>
          <a:off x="2962030" y="883373"/>
          <a:ext cx="4564555" cy="4564555"/>
        </a:xfrm>
        <a:prstGeom prst="blockArc">
          <a:avLst>
            <a:gd name="adj1" fmla="val 21285038"/>
            <a:gd name="adj2" fmla="val 6868753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2A3128-5D37-1642-BD99-93739039E394}">
      <dsp:nvSpPr>
        <dsp:cNvPr id="0" name=""/>
        <dsp:cNvSpPr/>
      </dsp:nvSpPr>
      <dsp:spPr>
        <a:xfrm>
          <a:off x="2961358" y="482891"/>
          <a:ext cx="4564555" cy="4564555"/>
        </a:xfrm>
        <a:prstGeom prst="blockArc">
          <a:avLst>
            <a:gd name="adj1" fmla="val 14732385"/>
            <a:gd name="adj2" fmla="val 303428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4DAB67-3CA0-DD45-855E-E3088B0B9778}">
      <dsp:nvSpPr>
        <dsp:cNvPr id="0" name=""/>
        <dsp:cNvSpPr/>
      </dsp:nvSpPr>
      <dsp:spPr>
        <a:xfrm>
          <a:off x="2375133" y="1915324"/>
          <a:ext cx="3890820" cy="20998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TW" altLang="en-US" sz="3400" kern="1200" dirty="0"/>
            <a:t>太陽能的效率與挑戰</a:t>
          </a:r>
          <a:endParaRPr lang="zh-TW" altLang="en-US" sz="3400" kern="1200" dirty="0"/>
        </a:p>
      </dsp:txBody>
      <dsp:txXfrm>
        <a:off x="2944930" y="2222842"/>
        <a:ext cx="2751226" cy="1484829"/>
      </dsp:txXfrm>
    </dsp:sp>
    <dsp:sp modelId="{D53613E9-8A38-FB4F-B2D9-D5E150D5A865}">
      <dsp:nvSpPr>
        <dsp:cNvPr id="0" name=""/>
        <dsp:cNvSpPr/>
      </dsp:nvSpPr>
      <dsp:spPr>
        <a:xfrm>
          <a:off x="3285148" y="943"/>
          <a:ext cx="2070788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熱能損失</a:t>
          </a:r>
          <a:endParaRPr lang="zh-TW" altLang="en-US" sz="2400" kern="1200" dirty="0"/>
        </a:p>
      </dsp:txBody>
      <dsp:txXfrm>
        <a:off x="3588408" y="216206"/>
        <a:ext cx="1464268" cy="1039379"/>
      </dsp:txXfrm>
    </dsp:sp>
    <dsp:sp modelId="{E2CB2961-7706-EB41-BED8-3BFDC9E22ACB}">
      <dsp:nvSpPr>
        <dsp:cNvPr id="0" name=""/>
        <dsp:cNvSpPr/>
      </dsp:nvSpPr>
      <dsp:spPr>
        <a:xfrm>
          <a:off x="6455963" y="2226732"/>
          <a:ext cx="2016710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材料穩定</a:t>
          </a:r>
          <a:endParaRPr lang="zh-TW" altLang="en-US" sz="2400" kern="1200" dirty="0"/>
        </a:p>
      </dsp:txBody>
      <dsp:txXfrm>
        <a:off x="6751303" y="2441995"/>
        <a:ext cx="1426030" cy="1039379"/>
      </dsp:txXfrm>
    </dsp:sp>
    <dsp:sp modelId="{2411DB12-8370-AF43-BE24-B277C459408A}">
      <dsp:nvSpPr>
        <dsp:cNvPr id="0" name=""/>
        <dsp:cNvSpPr/>
      </dsp:nvSpPr>
      <dsp:spPr>
        <a:xfrm>
          <a:off x="3023990" y="4459665"/>
          <a:ext cx="2593105" cy="146990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TW" altLang="en-US" sz="2400" kern="1200" dirty="0">
              <a:latin typeface="Kaiti SC" panose="02010600040101010101" pitchFamily="2" charset="-122"/>
              <a:ea typeface="Kaiti SC" panose="02010600040101010101" pitchFamily="2" charset="-122"/>
            </a:rPr>
            <a:t>理論限制</a:t>
          </a:r>
          <a:endParaRPr lang="zh-TW" altLang="en-US" sz="2400" kern="1200" dirty="0"/>
        </a:p>
      </dsp:txBody>
      <dsp:txXfrm>
        <a:off x="3403741" y="4674928"/>
        <a:ext cx="1833603" cy="1039379"/>
      </dsp:txXfrm>
    </dsp:sp>
    <dsp:sp modelId="{844B4225-4942-B84B-976C-1C8F0ABC395E}">
      <dsp:nvSpPr>
        <dsp:cNvPr id="0" name=""/>
        <dsp:cNvSpPr/>
      </dsp:nvSpPr>
      <dsp:spPr>
        <a:xfrm>
          <a:off x="757865" y="2150919"/>
          <a:ext cx="1417283" cy="157995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zh-CN" altLang="en-US" sz="2400" kern="1200" dirty="0"/>
            <a:t>材料轉換效率</a:t>
          </a:r>
          <a:endParaRPr lang="zh-TW" altLang="en-US" sz="2400" kern="1200" dirty="0"/>
        </a:p>
      </dsp:txBody>
      <dsp:txXfrm>
        <a:off x="965421" y="2382298"/>
        <a:ext cx="1002171" cy="1117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9/30/24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9/30/24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8FD367-5558-1741-B6E6-74BF9778F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太陽能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7E1A48F-007F-D647-9203-3BC5700B8B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鄭毅明</a:t>
            </a:r>
          </a:p>
        </p:txBody>
      </p:sp>
    </p:spTree>
    <p:extLst>
      <p:ext uri="{BB962C8B-B14F-4D97-AF65-F5344CB8AC3E}">
        <p14:creationId xmlns:p14="http://schemas.microsoft.com/office/powerpoint/2010/main" val="3057680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AD1D34F-A770-514C-BEB5-3CE1CDFA7CFC}"/>
              </a:ext>
            </a:extLst>
          </p:cNvPr>
          <p:cNvSpPr/>
          <p:nvPr/>
        </p:nvSpPr>
        <p:spPr>
          <a:xfrm>
            <a:off x="1371600" y="1710036"/>
            <a:ext cx="817764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摻入非常低濃度的雜質（摻雜）使我們能夠製造出稱為外在半導體的半導體，以將其與本徵半導體（純半導體）區分開來，並且我們可以將電子和電洞濃度控制在多個數量級上。</a:t>
            </a:r>
            <a:endParaRPr lang="en-US" altLang="zh-TW" sz="2800" dirty="0"/>
          </a:p>
          <a:p>
            <a:endParaRPr lang="en-US" altLang="zh-TW" sz="2800" dirty="0"/>
          </a:p>
          <a:p>
            <a:r>
              <a:rPr lang="zh-TW" altLang="en-US" sz="2800" dirty="0"/>
              <a:t>純半導體（矽、鍺）：其電子與電洞濃度相同</a:t>
            </a:r>
          </a:p>
        </p:txBody>
      </p:sp>
    </p:spTree>
    <p:extLst>
      <p:ext uri="{BB962C8B-B14F-4D97-AF65-F5344CB8AC3E}">
        <p14:creationId xmlns:p14="http://schemas.microsoft.com/office/powerpoint/2010/main" val="2340306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827" y="15508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F65234-C5B7-BD45-9722-7D3E16791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444" y="898037"/>
            <a:ext cx="8023075" cy="572097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31AE30D-BE1D-D34E-B547-E85955F62038}"/>
              </a:ext>
            </a:extLst>
          </p:cNvPr>
          <p:cNvSpPr/>
          <p:nvPr/>
        </p:nvSpPr>
        <p:spPr>
          <a:xfrm>
            <a:off x="5389558" y="5797080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5EF0D36C-EADE-DD46-90E2-89DA9F62F35E}"/>
              </a:ext>
            </a:extLst>
          </p:cNvPr>
          <p:cNvSpPr txBox="1"/>
          <p:nvPr/>
        </p:nvSpPr>
        <p:spPr>
          <a:xfrm>
            <a:off x="6368981" y="4540827"/>
            <a:ext cx="8338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P </a:t>
            </a:r>
            <a:r>
              <a:rPr kumimoji="1" lang="zh-CN" altLang="en-US" sz="2800" dirty="0"/>
              <a:t>磷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21834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128" y="33250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1F0B9BB0-95D0-5249-8D7E-EAC59DAF2B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1459" y="1075458"/>
            <a:ext cx="7883551" cy="5621483"/>
          </a:xfr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263448A-90B1-6145-B9C2-0B9EE163AAE0}"/>
              </a:ext>
            </a:extLst>
          </p:cNvPr>
          <p:cNvSpPr txBox="1"/>
          <p:nvPr/>
        </p:nvSpPr>
        <p:spPr>
          <a:xfrm>
            <a:off x="764435" y="2932093"/>
            <a:ext cx="33666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800" dirty="0"/>
              <a:t>磷多一個電子，較易激發至導電帶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83D6A0E-CD51-8343-BC1C-C6B9FED7C233}"/>
              </a:ext>
            </a:extLst>
          </p:cNvPr>
          <p:cNvSpPr/>
          <p:nvPr/>
        </p:nvSpPr>
        <p:spPr>
          <a:xfrm>
            <a:off x="1867040" y="5620434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5299165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264" y="519546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03F945E-D035-F341-958E-A01F39A5F7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2582" y="1465117"/>
            <a:ext cx="7126703" cy="5081801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B028499-3FD1-AE47-BDBB-6427A26EA4B9}"/>
              </a:ext>
            </a:extLst>
          </p:cNvPr>
          <p:cNvSpPr/>
          <p:nvPr/>
        </p:nvSpPr>
        <p:spPr>
          <a:xfrm>
            <a:off x="4547895" y="5547698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934567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09" y="394855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F8C0E868-780A-8C45-84A6-C7A4BBB6C4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2898" y="1137805"/>
            <a:ext cx="7755211" cy="5529968"/>
          </a:xfr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0D8771E-9EBD-3345-8862-19AFFCE8AE49}"/>
              </a:ext>
            </a:extLst>
          </p:cNvPr>
          <p:cNvSpPr/>
          <p:nvPr/>
        </p:nvSpPr>
        <p:spPr>
          <a:xfrm>
            <a:off x="1472186" y="5526917"/>
            <a:ext cx="43223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</a:t>
            </a:r>
            <a:r>
              <a:rPr lang="en-US" altLang="zh-TW" dirty="0"/>
              <a:t>1</a:t>
            </a:r>
            <a:r>
              <a:rPr lang="zh-TW" altLang="en-US" dirty="0"/>
              <a:t> Semiconductors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37749256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827" y="30133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B24C0FF-E010-8242-A90C-EE2834D72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428" y="1044287"/>
            <a:ext cx="7330028" cy="531324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F111728E-9182-5846-90A8-2B88A8C4DB6B}"/>
              </a:ext>
            </a:extLst>
          </p:cNvPr>
          <p:cNvSpPr/>
          <p:nvPr/>
        </p:nvSpPr>
        <p:spPr>
          <a:xfrm>
            <a:off x="3191867" y="6122616"/>
            <a:ext cx="33009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TW" dirty="0"/>
          </a:p>
          <a:p>
            <a:r>
              <a:rPr lang="zh-TW" altLang="en-US" dirty="0"/>
              <a:t>Chapter_2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1286471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7527" y="41563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B28DD6F-BC31-7743-9058-AFD7181C50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9882" y="1226128"/>
            <a:ext cx="7210529" cy="5226628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FAFC62D-DDC1-CC41-91B9-668B5504E579}"/>
              </a:ext>
            </a:extLst>
          </p:cNvPr>
          <p:cNvSpPr/>
          <p:nvPr/>
        </p:nvSpPr>
        <p:spPr>
          <a:xfrm>
            <a:off x="3191867" y="6122616"/>
            <a:ext cx="330090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TW" dirty="0"/>
          </a:p>
          <a:p>
            <a:r>
              <a:rPr lang="zh-TW" altLang="en-US" dirty="0"/>
              <a:t>Chapter_2 [相容模式].pdf</a:t>
            </a:r>
          </a:p>
        </p:txBody>
      </p:sp>
    </p:spTree>
    <p:extLst>
      <p:ext uri="{BB962C8B-B14F-4D97-AF65-F5344CB8AC3E}">
        <p14:creationId xmlns:p14="http://schemas.microsoft.com/office/powerpoint/2010/main" val="3682870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5346" y="519546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DE5F96B-C53F-BC4C-A279-2E8472C1F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1133" y="1610591"/>
            <a:ext cx="7441289" cy="4946073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416DA08-F74E-E342-BE93-D0D791638533}"/>
              </a:ext>
            </a:extLst>
          </p:cNvPr>
          <p:cNvSpPr/>
          <p:nvPr/>
        </p:nvSpPr>
        <p:spPr>
          <a:xfrm>
            <a:off x="658091" y="571395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/>
              <a:t>https://greensarawak.com/zh-hans/photovoltaic-harvesting-the-power-of-the-sun/#google_vignette</a:t>
            </a:r>
          </a:p>
        </p:txBody>
      </p:sp>
    </p:spTree>
    <p:extLst>
      <p:ext uri="{BB962C8B-B14F-4D97-AF65-F5344CB8AC3E}">
        <p14:creationId xmlns:p14="http://schemas.microsoft.com/office/powerpoint/2010/main" val="3700104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0AD6D89-10C6-DE4B-90BC-D11B993F2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42875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96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資料庫圖表 2">
            <a:extLst>
              <a:ext uri="{FF2B5EF4-FFF2-40B4-BE49-F238E27FC236}">
                <a16:creationId xmlns:a16="http://schemas.microsoft.com/office/drawing/2014/main" id="{C4894A8B-0C46-864B-BAF5-658E7E5845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2088065"/>
              </p:ext>
            </p:extLst>
          </p:nvPr>
        </p:nvGraphicFramePr>
        <p:xfrm>
          <a:off x="1491673" y="384463"/>
          <a:ext cx="8940800" cy="59305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0884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7BD440-29A0-1145-9D09-BD25FF3E8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6973"/>
          </a:xfrm>
        </p:spPr>
        <p:txBody>
          <a:bodyPr/>
          <a:lstStyle/>
          <a:p>
            <a:r>
              <a:rPr kumimoji="1" lang="zh-TW" altLang="en-US" dirty="0"/>
              <a:t>大綱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CCA2C2B-3EB9-FC4B-877C-CE75D1211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79418"/>
            <a:ext cx="9601200" cy="4287982"/>
          </a:xfrm>
        </p:spPr>
        <p:txBody>
          <a:bodyPr>
            <a:normAutofit/>
          </a:bodyPr>
          <a:lstStyle/>
          <a:p>
            <a:r>
              <a:rPr kumimoji="1" lang="zh-TW" altLang="en-US" sz="2800" dirty="0"/>
              <a:t>光電效應</a:t>
            </a:r>
            <a:endParaRPr kumimoji="1" lang="en-US" altLang="zh-TW" sz="2800" dirty="0"/>
          </a:p>
          <a:p>
            <a:r>
              <a:rPr kumimoji="1" lang="en-US" altLang="zh-TW" sz="2800" dirty="0"/>
              <a:t>PN junction</a:t>
            </a:r>
          </a:p>
          <a:p>
            <a:r>
              <a:rPr kumimoji="1" lang="zh-CN" altLang="en-US" sz="2800" dirty="0"/>
              <a:t>太陽能的效率與挑戰</a:t>
            </a:r>
            <a:endParaRPr kumimoji="1" lang="en-US" altLang="zh-CN" sz="2800" dirty="0"/>
          </a:p>
          <a:p>
            <a:r>
              <a:rPr kumimoji="1" lang="zh-CN" altLang="en-US" sz="2800" dirty="0"/>
              <a:t>實例分析</a:t>
            </a:r>
            <a:endParaRPr kumimoji="1" lang="en-US" altLang="zh-CN" sz="2800" dirty="0"/>
          </a:p>
          <a:p>
            <a:r>
              <a:rPr kumimoji="1" lang="zh-CN" altLang="en-US" sz="2800" dirty="0"/>
              <a:t>下週實驗分組</a:t>
            </a:r>
            <a:r>
              <a:rPr kumimoji="1" lang="en-US" altLang="zh-CN" sz="2800" dirty="0"/>
              <a:t>(</a:t>
            </a:r>
            <a:r>
              <a:rPr kumimoji="1" lang="zh-CN" altLang="en-US" sz="2800" dirty="0"/>
              <a:t>物三）</a:t>
            </a:r>
            <a:endParaRPr kumimoji="1" lang="en-US" altLang="zh-CN" sz="2800" dirty="0"/>
          </a:p>
          <a:p>
            <a:r>
              <a:rPr kumimoji="1" lang="zh-CN" altLang="en-US" sz="2800" dirty="0"/>
              <a:t>課程複習（</a:t>
            </a:r>
            <a:r>
              <a:rPr kumimoji="1" lang="en-US" altLang="zh-CN" sz="2800" dirty="0"/>
              <a:t>Google </a:t>
            </a:r>
            <a:r>
              <a:rPr kumimoji="1" lang="zh-CN" altLang="en-US" sz="2800" dirty="0"/>
              <a:t>表單填寫）</a:t>
            </a:r>
            <a:endParaRPr kumimoji="1" lang="en-US" altLang="zh-CN" sz="2800" dirty="0"/>
          </a:p>
          <a:p>
            <a:endParaRPr kumimoji="1" lang="en-US" altLang="zh-TW" sz="2800" dirty="0"/>
          </a:p>
          <a:p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882198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91" y="238991"/>
            <a:ext cx="9601200" cy="1485900"/>
          </a:xfrm>
        </p:spPr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267691" y="981941"/>
            <a:ext cx="29546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材料轉換效率</a:t>
            </a:r>
            <a:endParaRPr kumimoji="1" lang="en-US" altLang="zh-CN" sz="3600" dirty="0"/>
          </a:p>
          <a:p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95FDDE0-B2D6-244D-8BC8-1B69B77F5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4517" y="981941"/>
            <a:ext cx="6263753" cy="5652655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4CEA0AF-3677-C348-BF7A-9C0A833F6207}"/>
              </a:ext>
            </a:extLst>
          </p:cNvPr>
          <p:cNvSpPr/>
          <p:nvPr/>
        </p:nvSpPr>
        <p:spPr>
          <a:xfrm>
            <a:off x="6223812" y="5332906"/>
            <a:ext cx="5744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https://www.energy.gov/eere/solar/perovskite-solar-cells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F179E14-6A7E-9F46-BEDC-6B68673D0360}"/>
              </a:ext>
            </a:extLst>
          </p:cNvPr>
          <p:cNvSpPr/>
          <p:nvPr/>
        </p:nvSpPr>
        <p:spPr>
          <a:xfrm>
            <a:off x="923145" y="2368706"/>
            <a:ext cx="36437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222222"/>
                </a:solidFill>
                <a:latin typeface="微軟正黑體" panose="020B0604030504040204" pitchFamily="34" charset="-120"/>
              </a:rPr>
              <a:t>效率</a:t>
            </a:r>
            <a:r>
              <a:rPr lang="en-US" altLang="zh-TW" sz="2800" b="1" dirty="0">
                <a:solidFill>
                  <a:srgbClr val="222222"/>
                </a:solidFill>
                <a:latin typeface="微軟正黑體" panose="020B0604030504040204" pitchFamily="34" charset="-120"/>
              </a:rPr>
              <a:t>(%)=</a:t>
            </a:r>
            <a:endParaRPr lang="zh-TW" altLang="en-US" sz="28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0E28C04-3766-1F4E-BBE0-30A33336C8DB}"/>
                  </a:ext>
                </a:extLst>
              </p:cNvPr>
              <p:cNvSpPr txBox="1"/>
              <p:nvPr/>
            </p:nvSpPr>
            <p:spPr>
              <a:xfrm>
                <a:off x="1281587" y="3201474"/>
                <a:ext cx="3248890" cy="18539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最大模組輸出</m:t>
                          </m:r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功</m:t>
                          </m:r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率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模組外</m:t>
                          </m:r>
                          <m:r>
                            <a:rPr kumimoji="1" lang="zh-TW" altLang="en-US" sz="2800" i="1" smtClean="0">
                              <a:latin typeface="Cambria Math" panose="02040503050406030204" pitchFamily="18" charset="0"/>
                            </a:rPr>
                            <m:t>框</m:t>
                          </m:r>
                          <m:r>
                            <a:rPr kumimoji="1" lang="zh-TW" altLang="en-US" sz="2800" i="1">
                              <a:latin typeface="Cambria Math" panose="02040503050406030204" pitchFamily="18" charset="0"/>
                            </a:rPr>
                            <m:t>面積</m:t>
                          </m:r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  <m:r>
                        <a:rPr kumimoji="1" lang="en-US" altLang="zh-TW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÷1000(</m:t>
                      </m:r>
                      <m:f>
                        <m:fPr>
                          <m:ctrlPr>
                            <a:rPr kumimoji="1"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kumimoji="1" lang="en-US" altLang="zh-TW" sz="2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𝑊</m:t>
                          </m:r>
                        </m:num>
                        <m:den>
                          <m:sSup>
                            <m:sSupPr>
                              <m:ctrlP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p>
                              <m:r>
                                <a:rPr kumimoji="1" lang="en-US" altLang="zh-TW" sz="28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kumimoji="1" lang="en-US" altLang="zh-TW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)×100%</m:t>
                      </m:r>
                    </m:oMath>
                  </m:oMathPara>
                </a14:m>
                <a:endParaRPr kumimoji="1" lang="zh-TW" altLang="en-US" dirty="0"/>
              </a:p>
            </p:txBody>
          </p:sp>
        </mc:Choice>
        <mc:Fallback>
          <p:sp>
            <p:nvSpPr>
              <p:cNvPr id="7" name="文字方塊 6">
                <a:extLst>
                  <a:ext uri="{FF2B5EF4-FFF2-40B4-BE49-F238E27FC236}">
                    <a16:creationId xmlns:a16="http://schemas.microsoft.com/office/drawing/2014/main" id="{F0E28C04-3766-1F4E-BBE0-30A33336C8D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1587" y="3201474"/>
                <a:ext cx="3248890" cy="1853905"/>
              </a:xfrm>
              <a:prstGeom prst="rect">
                <a:avLst/>
              </a:prstGeom>
              <a:blipFill>
                <a:blip r:embed="rId3"/>
                <a:stretch>
                  <a:fillRect l="-1946" r="-15175" b="-6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7140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371600" y="1652155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熱能損失</a:t>
            </a:r>
            <a:endParaRPr kumimoji="1" lang="en-US" altLang="zh-CN" sz="36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1392362-4699-EB44-8041-B20C5CE3B8B2}"/>
              </a:ext>
            </a:extLst>
          </p:cNvPr>
          <p:cNvSpPr/>
          <p:nvPr/>
        </p:nvSpPr>
        <p:spPr>
          <a:xfrm>
            <a:off x="2279073" y="2451208"/>
            <a:ext cx="721821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rgbClr val="000000"/>
                </a:solidFill>
                <a:latin typeface="-webkit-standard"/>
              </a:rPr>
              <a:t>轉換過程中，部分吸收的光能會以熱能形式散失，這是提高效率的一大障礙。</a:t>
            </a:r>
            <a:endParaRPr lang="zh-TW" altLang="en-US" sz="28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51C9234-2F0D-6B47-8DC7-879D6EA46D33}"/>
              </a:ext>
            </a:extLst>
          </p:cNvPr>
          <p:cNvSpPr txBox="1"/>
          <p:nvPr/>
        </p:nvSpPr>
        <p:spPr>
          <a:xfrm>
            <a:off x="1215736" y="3558037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/>
              <a:t>材料穩定性</a:t>
            </a:r>
            <a:endParaRPr kumimoji="1" lang="en-US" altLang="zh-CN" sz="36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72384EA-1663-1643-B676-3E9A18C2311D}"/>
              </a:ext>
            </a:extLst>
          </p:cNvPr>
          <p:cNvSpPr/>
          <p:nvPr/>
        </p:nvSpPr>
        <p:spPr>
          <a:xfrm>
            <a:off x="2178627" y="4435871"/>
            <a:ext cx="782089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rgbClr val="000000"/>
                </a:solidFill>
                <a:latin typeface="-webkit-standard"/>
              </a:rPr>
              <a:t>某些高效材料（如鈣鈦礦）在暴露於光、氧氣或濕氣時容易降解，這限制了其長期應用。</a:t>
            </a:r>
            <a:endParaRPr lang="en-US" altLang="zh-TW" sz="2800" dirty="0">
              <a:solidFill>
                <a:srgbClr val="000000"/>
              </a:solidFill>
              <a:latin typeface="-webkit-standard"/>
            </a:endParaRPr>
          </a:p>
        </p:txBody>
      </p:sp>
    </p:spTree>
    <p:extLst>
      <p:ext uri="{BB962C8B-B14F-4D97-AF65-F5344CB8AC3E}">
        <p14:creationId xmlns:p14="http://schemas.microsoft.com/office/powerpoint/2010/main" val="372814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088E91-9072-0745-BFE6-620659C9B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太陽能的效率與挑戰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F528C632-55B4-9042-B08D-2F6603403A97}"/>
              </a:ext>
            </a:extLst>
          </p:cNvPr>
          <p:cNvSpPr txBox="1"/>
          <p:nvPr/>
        </p:nvSpPr>
        <p:spPr>
          <a:xfrm>
            <a:off x="1371600" y="1525369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3600" dirty="0">
                <a:latin typeface="Kaiti SC" panose="02010600040101010101" pitchFamily="2" charset="-122"/>
                <a:ea typeface="Kaiti SC" panose="02010600040101010101" pitchFamily="2" charset="-122"/>
              </a:rPr>
              <a:t>理論限制</a:t>
            </a:r>
            <a:endParaRPr kumimoji="1" lang="en-US" altLang="zh-TW" sz="36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C16EB12-BE43-C940-85F4-E9C641F29569}"/>
              </a:ext>
            </a:extLst>
          </p:cNvPr>
          <p:cNvSpPr/>
          <p:nvPr/>
        </p:nvSpPr>
        <p:spPr>
          <a:xfrm>
            <a:off x="1218011" y="2266679"/>
            <a:ext cx="4954189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肖克利</a:t>
            </a:r>
            <a:r>
              <a:rPr lang="en-US" altLang="zh-TW" sz="2800" b="1" dirty="0">
                <a:solidFill>
                  <a:srgbClr val="202122"/>
                </a:solidFill>
                <a:latin typeface="Arial" panose="020B0604020202020204" pitchFamily="34" charset="0"/>
              </a:rPr>
              <a:t>-</a:t>
            </a:r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奎伊瑟極限（</a:t>
            </a:r>
            <a:r>
              <a:rPr lang="en" altLang="zh-TW" sz="2800" dirty="0"/>
              <a:t> Shockley–</a:t>
            </a:r>
            <a:r>
              <a:rPr lang="en" altLang="zh-TW" sz="2800" dirty="0" err="1"/>
              <a:t>Queisser</a:t>
            </a:r>
            <a:r>
              <a:rPr lang="en" altLang="zh-TW" sz="2800" dirty="0"/>
              <a:t> limit </a:t>
            </a:r>
            <a:r>
              <a:rPr lang="zh-TW" altLang="en-US" sz="2800" b="1" dirty="0">
                <a:solidFill>
                  <a:srgbClr val="202122"/>
                </a:solidFill>
                <a:latin typeface="Arial" panose="020B0604020202020204" pitchFamily="34" charset="0"/>
              </a:rPr>
              <a:t>）</a:t>
            </a:r>
            <a:endParaRPr lang="en" altLang="zh-TW" sz="2800" dirty="0"/>
          </a:p>
          <a:p>
            <a:r>
              <a:rPr lang="zh-TW" altLang="en-US" sz="2800" dirty="0"/>
              <a:t>是使用單PN結的太陽能電池從電池中收集能量的理論最大效率，其中唯一能量損失的機制是太陽能電池中的輻射複合。</a:t>
            </a:r>
          </a:p>
          <a:p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9BB7CE2-F356-CB44-A0E6-CD613904C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599151"/>
            <a:ext cx="5479443" cy="408467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D24207B-3A2C-8446-8916-28C931D62798}"/>
              </a:ext>
            </a:extLst>
          </p:cNvPr>
          <p:cNvSpPr/>
          <p:nvPr/>
        </p:nvSpPr>
        <p:spPr>
          <a:xfrm>
            <a:off x="6314738" y="5683827"/>
            <a:ext cx="55061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https://en.wikipedia.org/wiki/Shockley–Queisser_limit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1ACA4D3-4E69-3540-BF23-313031F50C8B}"/>
              </a:ext>
            </a:extLst>
          </p:cNvPr>
          <p:cNvSpPr/>
          <p:nvPr/>
        </p:nvSpPr>
        <p:spPr>
          <a:xfrm>
            <a:off x="1018353" y="5438020"/>
            <a:ext cx="515384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/>
              <a:t>電子從導帶到價帶的直接帶間躍遷，同時發射光子。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7B0E3AB1-84E9-0842-9F4A-4EDB6F4DB2E2}"/>
              </a:ext>
            </a:extLst>
          </p:cNvPr>
          <p:cNvCxnSpPr/>
          <p:nvPr/>
        </p:nvCxnSpPr>
        <p:spPr>
          <a:xfrm>
            <a:off x="4135582" y="4831772"/>
            <a:ext cx="1361209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81953596-ECF8-1444-B7BC-6CB57AA622D7}"/>
              </a:ext>
            </a:extLst>
          </p:cNvPr>
          <p:cNvCxnSpPr/>
          <p:nvPr/>
        </p:nvCxnSpPr>
        <p:spPr>
          <a:xfrm flipV="1">
            <a:off x="3402925" y="4904509"/>
            <a:ext cx="1148293" cy="53351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07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D8E40-9495-A54A-8CDE-2B39CD782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07818"/>
            <a:ext cx="9601200" cy="1485900"/>
          </a:xfrm>
        </p:spPr>
        <p:txBody>
          <a:bodyPr/>
          <a:lstStyle/>
          <a:p>
            <a:r>
              <a:rPr kumimoji="1" lang="zh-TW" altLang="en-US" dirty="0"/>
              <a:t>實例分析</a:t>
            </a:r>
            <a:r>
              <a:rPr kumimoji="1" lang="en-US" altLang="zh-TW" dirty="0"/>
              <a:t>--</a:t>
            </a:r>
            <a:r>
              <a:rPr kumimoji="1" lang="zh-TW" altLang="en-US" dirty="0"/>
              <a:t>最新技術與發展趨勢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450158B-3D0A-8C4E-85CA-C641491F3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134" y="849436"/>
            <a:ext cx="6577539" cy="5935828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8449856C-6250-6449-8580-E62A8FF7B27D}"/>
              </a:ext>
            </a:extLst>
          </p:cNvPr>
          <p:cNvSpPr/>
          <p:nvPr/>
        </p:nvSpPr>
        <p:spPr>
          <a:xfrm>
            <a:off x="6172200" y="5603647"/>
            <a:ext cx="57444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https://www.energy.gov/eere/solar/perovskite-solar-cells</a:t>
            </a: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509B7565-80E4-0F48-9F3C-138C7EFFF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3239" y="3636818"/>
            <a:ext cx="2361895" cy="186054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EE2A8D62-CCAB-E34D-8B92-D0A25C10F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748" y="1741199"/>
            <a:ext cx="1270000" cy="1790700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9679C837-9B3A-7945-948D-DAD58A60A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239" y="3576492"/>
            <a:ext cx="2413000" cy="1981200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03E74643-C8C8-044C-B102-47A97DA45F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0239" y="1674668"/>
            <a:ext cx="24130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5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AD8E40-9495-A54A-8CDE-2B39CD782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實例分析</a:t>
            </a:r>
            <a:r>
              <a:rPr kumimoji="1" lang="en-US" altLang="zh-TW" dirty="0"/>
              <a:t>--</a:t>
            </a:r>
            <a:r>
              <a:rPr kumimoji="1" lang="zh-TW" altLang="en-US" dirty="0"/>
              <a:t>最新技術與發展趨勢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A104E9-B94D-C84F-B46B-9D2505960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6198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800" dirty="0"/>
              <a:t>新技術如柔性太陽能電池和 </a:t>
            </a:r>
            <a:r>
              <a:rPr lang="zh-TW" altLang="en-US" sz="2800" b="1" dirty="0"/>
              <a:t>鈣鈦礦材料</a:t>
            </a:r>
            <a:r>
              <a:rPr lang="zh-TW" altLang="en-US" sz="2800" dirty="0"/>
              <a:t> 的進一步發展將使太陽能更具成本效益和持久性。</a:t>
            </a:r>
            <a:r>
              <a:rPr lang="zh-TW" altLang="en-US" dirty="0"/>
              <a:t>​</a:t>
            </a:r>
            <a:endParaRPr kumimoji="1" lang="zh-TW" altLang="en-US" sz="36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32C10B1-111C-E044-AE6C-8C4B85902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818" y="2277342"/>
            <a:ext cx="5207000" cy="43815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D084ECA-9D84-BA45-B4D3-045FD5CB50BB}"/>
              </a:ext>
            </a:extLst>
          </p:cNvPr>
          <p:cNvSpPr/>
          <p:nvPr/>
        </p:nvSpPr>
        <p:spPr>
          <a:xfrm>
            <a:off x="6847609" y="2432158"/>
            <a:ext cx="511463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chemeClr val="bg1"/>
                </a:solidFill>
              </a:rPr>
              <a:t>https://www.energy.gov/eere/solar/perovskite-solar-cells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CF619FE1-392E-AC48-B09E-1F2F06AAC9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0714" y="2755323"/>
            <a:ext cx="3048000" cy="32893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BA99CEBC-0990-274A-9974-96DBD8C195C3}"/>
              </a:ext>
            </a:extLst>
          </p:cNvPr>
          <p:cNvSpPr txBox="1"/>
          <p:nvPr/>
        </p:nvSpPr>
        <p:spPr>
          <a:xfrm>
            <a:off x="2254827" y="548940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鈣鈦礦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3293218-B891-8C4C-A74E-3F5FBD8A78A6}"/>
              </a:ext>
            </a:extLst>
          </p:cNvPr>
          <p:cNvSpPr/>
          <p:nvPr/>
        </p:nvSpPr>
        <p:spPr>
          <a:xfrm>
            <a:off x="1694882" y="6098370"/>
            <a:ext cx="39196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https://zh.wikipedia.org/zh-tw/鈣鈦礦</a:t>
            </a:r>
          </a:p>
        </p:txBody>
      </p:sp>
    </p:spTree>
    <p:extLst>
      <p:ext uri="{BB962C8B-B14F-4D97-AF65-F5344CB8AC3E}">
        <p14:creationId xmlns:p14="http://schemas.microsoft.com/office/powerpoint/2010/main" val="3426441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20F454-60AD-1345-A4E6-E20AADBC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下週實驗分組</a:t>
            </a:r>
            <a:r>
              <a:rPr kumimoji="1" lang="en-US" altLang="zh-TW" dirty="0"/>
              <a:t>(</a:t>
            </a:r>
            <a:r>
              <a:rPr kumimoji="1" lang="zh-CN" altLang="en-US" dirty="0"/>
              <a:t>物三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042FF3C-8F8F-4045-BF26-45E7E49F0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r>
              <a:rPr kumimoji="1" lang="zh-TW" altLang="en-US" sz="2800" dirty="0"/>
              <a:t>填表單</a:t>
            </a:r>
            <a:endParaRPr kumimoji="1" lang="en-US" altLang="zh-TW" sz="2800" dirty="0"/>
          </a:p>
          <a:p>
            <a:r>
              <a:rPr kumimoji="1" lang="zh-CN" altLang="en-US" sz="2800" dirty="0"/>
              <a:t>要帶實驗衣</a:t>
            </a:r>
            <a:endParaRPr kumimoji="1"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AB6F96D-D18C-1A44-9302-659D13E7BB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808" y="2286000"/>
            <a:ext cx="3228110" cy="3246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826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52CF5B-6959-2B48-90C6-865008D77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課程複習（</a:t>
            </a:r>
            <a:r>
              <a:rPr kumimoji="1" lang="en-US" altLang="zh-CN" dirty="0"/>
              <a:t>Google </a:t>
            </a:r>
            <a:r>
              <a:rPr kumimoji="1" lang="zh-CN" altLang="en-US" dirty="0"/>
              <a:t>表單填寫）</a:t>
            </a:r>
            <a:endParaRPr kumimoji="1" lang="en-US" altLang="zh-CN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AB89600-0D1B-3349-9A2B-F6157A1BDF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9437" y="1728931"/>
            <a:ext cx="3849645" cy="3871769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18B7C42-C0EA-BC4A-9C6B-A29155E9A056}"/>
              </a:ext>
            </a:extLst>
          </p:cNvPr>
          <p:cNvSpPr/>
          <p:nvPr/>
        </p:nvSpPr>
        <p:spPr>
          <a:xfrm>
            <a:off x="2226129" y="5604740"/>
            <a:ext cx="2191626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/>
              <a:t>Google </a:t>
            </a:r>
            <a:r>
              <a:rPr kumimoji="1" lang="zh-CN" altLang="en-US" sz="2800" dirty="0"/>
              <a:t>表單</a:t>
            </a:r>
            <a:endParaRPr kumimoji="1" lang="en-US" altLang="zh-CN" sz="2800" dirty="0"/>
          </a:p>
          <a:p>
            <a:r>
              <a:rPr kumimoji="1" lang="en-US" altLang="zh-TW" sz="2800" dirty="0"/>
              <a:t>(</a:t>
            </a:r>
            <a:r>
              <a:rPr kumimoji="1" lang="zh-CN" altLang="en-US" sz="2800" dirty="0"/>
              <a:t>每人都要填</a:t>
            </a:r>
            <a:r>
              <a:rPr kumimoji="1" lang="en-US" altLang="zh-CN" sz="2800" dirty="0"/>
              <a:t>)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66748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B3755E3-8B15-DB4C-9A80-E7C0078067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0" y="1356014"/>
            <a:ext cx="5153892" cy="5153892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BF67ADFA-0B4F-134E-90F8-1ADD66FF8364}"/>
              </a:ext>
            </a:extLst>
          </p:cNvPr>
          <p:cNvSpPr txBox="1"/>
          <p:nvPr/>
        </p:nvSpPr>
        <p:spPr>
          <a:xfrm>
            <a:off x="6629400" y="1132609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光打到電子，電子跑走了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7595F7C-2492-DB49-A331-6D4B45342D9B}"/>
              </a:ext>
            </a:extLst>
          </p:cNvPr>
          <p:cNvSpPr/>
          <p:nvPr/>
        </p:nvSpPr>
        <p:spPr>
          <a:xfrm>
            <a:off x="2021705" y="6325240"/>
            <a:ext cx="41504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https://zh.wikipedia.org/zh-tw/光电效应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F54010-C105-914D-B7FB-E20F75E13166}"/>
              </a:ext>
            </a:extLst>
          </p:cNvPr>
          <p:cNvSpPr txBox="1"/>
          <p:nvPr/>
        </p:nvSpPr>
        <p:spPr>
          <a:xfrm>
            <a:off x="7197407" y="2847109"/>
            <a:ext cx="377539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什麼樣的光打到電子？</a:t>
            </a:r>
            <a:endParaRPr kumimoji="1" lang="en-US" altLang="zh-TW" sz="2800" dirty="0"/>
          </a:p>
          <a:p>
            <a:r>
              <a:rPr kumimoji="1" lang="zh-TW" altLang="en-US" sz="2800" dirty="0"/>
              <a:t>電子跑走，跑多快？</a:t>
            </a:r>
            <a:endParaRPr kumimoji="1" lang="en-US" altLang="zh-TW" sz="2800" dirty="0"/>
          </a:p>
          <a:p>
            <a:endParaRPr kumimoji="1" lang="en-US" altLang="zh-TW" sz="2800" dirty="0"/>
          </a:p>
          <a:p>
            <a:r>
              <a:rPr kumimoji="1" lang="zh-TW" altLang="en-US" sz="2800" dirty="0"/>
              <a:t>光和電子有什麼關係？</a:t>
            </a:r>
          </a:p>
        </p:txBody>
      </p:sp>
    </p:spTree>
    <p:extLst>
      <p:ext uri="{BB962C8B-B14F-4D97-AF65-F5344CB8AC3E}">
        <p14:creationId xmlns:p14="http://schemas.microsoft.com/office/powerpoint/2010/main" val="83415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5201AB6-ED44-4242-AD66-A3984F01C4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744" y="2777257"/>
            <a:ext cx="7656217" cy="1171287"/>
          </a:xfr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4F07D92-0DB7-C040-A8BD-B5B319673809}"/>
              </a:ext>
            </a:extLst>
          </p:cNvPr>
          <p:cNvSpPr/>
          <p:nvPr/>
        </p:nvSpPr>
        <p:spPr>
          <a:xfrm>
            <a:off x="2246744" y="1951258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2800" dirty="0"/>
              <a:t>光和電子有什麼關係？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7B3977A-36A3-1643-A616-4CBCFE270C07}"/>
              </a:ext>
            </a:extLst>
          </p:cNvPr>
          <p:cNvSpPr txBox="1"/>
          <p:nvPr/>
        </p:nvSpPr>
        <p:spPr>
          <a:xfrm>
            <a:off x="852054" y="3175548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對一顆光子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894F335-A02A-4047-B7C2-09C7871DE69E}"/>
              </a:ext>
            </a:extLst>
          </p:cNvPr>
          <p:cNvSpPr txBox="1"/>
          <p:nvPr/>
        </p:nvSpPr>
        <p:spPr>
          <a:xfrm>
            <a:off x="2421082" y="471389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一顆光子的能量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DF08867-FE68-9644-9514-D684EB07D2DA}"/>
              </a:ext>
            </a:extLst>
          </p:cNvPr>
          <p:cNvSpPr txBox="1"/>
          <p:nvPr/>
        </p:nvSpPr>
        <p:spPr>
          <a:xfrm>
            <a:off x="6816436" y="485160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束縛電子的能量</a:t>
            </a: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77532B82-58C6-6444-A857-ED528729AB32}"/>
              </a:ext>
            </a:extLst>
          </p:cNvPr>
          <p:cNvCxnSpPr/>
          <p:nvPr/>
        </p:nvCxnSpPr>
        <p:spPr>
          <a:xfrm flipV="1">
            <a:off x="4229100" y="3595255"/>
            <a:ext cx="665018" cy="99752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F0C8D57A-B21C-2945-A664-A3B65EF88CF3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6504710" y="3624640"/>
            <a:ext cx="1660814" cy="122696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440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FDAC55-9D96-B740-ACFE-774F8DAC2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光電效應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727C74F-A306-1F41-B58D-FA2D579003B7}"/>
              </a:ext>
            </a:extLst>
          </p:cNvPr>
          <p:cNvSpPr txBox="1"/>
          <p:nvPr/>
        </p:nvSpPr>
        <p:spPr>
          <a:xfrm>
            <a:off x="4198743" y="1527464"/>
            <a:ext cx="39469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對於一堆光子 </a:t>
            </a:r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  <a:sym typeface="Wingdings" pitchFamily="2" charset="2"/>
              </a:rPr>
              <a:t> 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  <a:sym typeface="Wingdings" pitchFamily="2" charset="2"/>
              </a:rPr>
              <a:t>光強度</a:t>
            </a:r>
            <a:endParaRPr kumimoji="1" lang="zh-TW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A8DFBEC-71C0-9042-B7B9-7823A4ABD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71700"/>
            <a:ext cx="10021454" cy="4334222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A4606912-1502-154C-9A3E-A4876C7E614E}"/>
              </a:ext>
            </a:extLst>
          </p:cNvPr>
          <p:cNvSpPr/>
          <p:nvPr/>
        </p:nvSpPr>
        <p:spPr>
          <a:xfrm>
            <a:off x="1836631" y="2113029"/>
            <a:ext cx="5255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http://gplab.phys.ncku.edu.tw/charging/modern/7/</a:t>
            </a:r>
          </a:p>
        </p:txBody>
      </p:sp>
    </p:spTree>
    <p:extLst>
      <p:ext uri="{BB962C8B-B14F-4D97-AF65-F5344CB8AC3E}">
        <p14:creationId xmlns:p14="http://schemas.microsoft.com/office/powerpoint/2010/main" val="2054808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436" y="363682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CD3C99D-D584-CC46-AF6D-CA00A9EB20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5545" y="1511877"/>
            <a:ext cx="5645881" cy="4566805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A3B4F9A-BE6A-BD46-A3FA-4F20695B8E6A}"/>
              </a:ext>
            </a:extLst>
          </p:cNvPr>
          <p:cNvSpPr txBox="1"/>
          <p:nvPr/>
        </p:nvSpPr>
        <p:spPr>
          <a:xfrm>
            <a:off x="1506682" y="1402772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分子軌域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5860DF3-2F90-9740-AAA6-F54CD3C9C41E}"/>
              </a:ext>
            </a:extLst>
          </p:cNvPr>
          <p:cNvSpPr/>
          <p:nvPr/>
        </p:nvSpPr>
        <p:spPr>
          <a:xfrm>
            <a:off x="2753579" y="6231721"/>
            <a:ext cx="8541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http://earthkart2011.blogspot.com/2013/01/molecular-orbital-model.html</a:t>
            </a:r>
          </a:p>
        </p:txBody>
      </p:sp>
    </p:spTree>
    <p:extLst>
      <p:ext uri="{BB962C8B-B14F-4D97-AF65-F5344CB8AC3E}">
        <p14:creationId xmlns:p14="http://schemas.microsoft.com/office/powerpoint/2010/main" val="1573791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219" y="32211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BC7BAA8-77BE-784F-B3A5-9BACCC1E1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27406" y="976745"/>
            <a:ext cx="6997663" cy="5361709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C0D4D73-EF4C-324A-AC7E-D921D309D3A6}"/>
              </a:ext>
            </a:extLst>
          </p:cNvPr>
          <p:cNvSpPr txBox="1"/>
          <p:nvPr/>
        </p:nvSpPr>
        <p:spPr>
          <a:xfrm>
            <a:off x="1500265" y="1672937"/>
            <a:ext cx="2549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當你有</a:t>
            </a:r>
            <a:r>
              <a:rPr kumimoji="1" lang="en-US" altLang="zh-CN" sz="2800" dirty="0"/>
              <a:t>6</a:t>
            </a:r>
            <a:r>
              <a:rPr kumimoji="1" lang="zh-CN" altLang="en-US" sz="2800" dirty="0"/>
              <a:t>個原子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8E65869-087B-B34C-8E9C-F5991A6963AF}"/>
              </a:ext>
            </a:extLst>
          </p:cNvPr>
          <p:cNvSpPr/>
          <p:nvPr/>
        </p:nvSpPr>
        <p:spPr>
          <a:xfrm>
            <a:off x="911076" y="6015288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47663A4-AE83-A045-8180-138E1EE5FC7F}"/>
              </a:ext>
            </a:extLst>
          </p:cNvPr>
          <p:cNvSpPr txBox="1"/>
          <p:nvPr/>
        </p:nvSpPr>
        <p:spPr>
          <a:xfrm>
            <a:off x="1620982" y="3480955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/>
              <a:t>包利不相容</a:t>
            </a:r>
            <a:endParaRPr kumimoji="1" lang="en-US" altLang="zh-TW" sz="2800" dirty="0"/>
          </a:p>
          <a:p>
            <a:r>
              <a:rPr kumimoji="1" lang="zh-TW" altLang="en-US" sz="2800" dirty="0"/>
              <a:t>洪德定則</a:t>
            </a:r>
          </a:p>
        </p:txBody>
      </p:sp>
    </p:spTree>
    <p:extLst>
      <p:ext uri="{BB962C8B-B14F-4D97-AF65-F5344CB8AC3E}">
        <p14:creationId xmlns:p14="http://schemas.microsoft.com/office/powerpoint/2010/main" val="2046252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219" y="322119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EC0D4D73-EF4C-324A-AC7E-D921D309D3A6}"/>
              </a:ext>
            </a:extLst>
          </p:cNvPr>
          <p:cNvSpPr txBox="1"/>
          <p:nvPr/>
        </p:nvSpPr>
        <p:spPr>
          <a:xfrm>
            <a:off x="911076" y="1683328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/>
              <a:t>當你有一卡車個原子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8E65869-087B-B34C-8E9C-F5991A6963AF}"/>
              </a:ext>
            </a:extLst>
          </p:cNvPr>
          <p:cNvSpPr/>
          <p:nvPr/>
        </p:nvSpPr>
        <p:spPr>
          <a:xfrm>
            <a:off x="6303958" y="5994507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9123F6FB-F25F-C74A-8572-3DD1071663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8350" y="449226"/>
            <a:ext cx="7675129" cy="5545281"/>
          </a:xfrm>
        </p:spPr>
      </p:pic>
      <p:pic>
        <p:nvPicPr>
          <p:cNvPr id="10" name="內容版面配置區 4">
            <a:extLst>
              <a:ext uri="{FF2B5EF4-FFF2-40B4-BE49-F238E27FC236}">
                <a16:creationId xmlns:a16="http://schemas.microsoft.com/office/drawing/2014/main" id="{421212C7-FF46-624D-BE58-86B4432AB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78" y="2627843"/>
            <a:ext cx="4682527" cy="306165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6C1D815-6BEC-A44F-B421-92581B0960B1}"/>
              </a:ext>
            </a:extLst>
          </p:cNvPr>
          <p:cNvSpPr/>
          <p:nvPr/>
        </p:nvSpPr>
        <p:spPr>
          <a:xfrm>
            <a:off x="965436" y="5689495"/>
            <a:ext cx="43607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http://jendo.org/wikiGrade1/index.php?title=檔案:原子填充電子軌域的順序.gif</a:t>
            </a:r>
          </a:p>
        </p:txBody>
      </p:sp>
    </p:spTree>
    <p:extLst>
      <p:ext uri="{BB962C8B-B14F-4D97-AF65-F5344CB8AC3E}">
        <p14:creationId xmlns:p14="http://schemas.microsoft.com/office/powerpoint/2010/main" val="3222429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164278-AA7A-9645-A42E-3EF4B70E0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4955" y="244187"/>
            <a:ext cx="9601200" cy="1485900"/>
          </a:xfrm>
        </p:spPr>
        <p:txBody>
          <a:bodyPr/>
          <a:lstStyle/>
          <a:p>
            <a:r>
              <a:rPr kumimoji="1" lang="en-US" altLang="zh-TW" dirty="0"/>
              <a:t>PN</a:t>
            </a:r>
            <a:r>
              <a:rPr kumimoji="1" lang="zh-TW" altLang="en-US" dirty="0"/>
              <a:t> </a:t>
            </a:r>
            <a:r>
              <a:rPr kumimoji="1" lang="en-US" altLang="zh-TW" dirty="0"/>
              <a:t>junction</a:t>
            </a:r>
            <a:endParaRPr kumimoji="1" lang="zh-TW" altLang="en-US" dirty="0"/>
          </a:p>
        </p:txBody>
      </p:sp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D14EC5DF-93D2-6245-A25F-1130A3C02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41868" y="663971"/>
            <a:ext cx="7377904" cy="5330536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873216BB-995F-BA45-A110-AC3B6D0B5D6D}"/>
              </a:ext>
            </a:extLst>
          </p:cNvPr>
          <p:cNvSpPr/>
          <p:nvPr/>
        </p:nvSpPr>
        <p:spPr>
          <a:xfrm>
            <a:off x="6303958" y="5994507"/>
            <a:ext cx="43284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師大物理</a:t>
            </a:r>
            <a:r>
              <a:rPr lang="en-US" altLang="zh-TW" dirty="0"/>
              <a:t>-</a:t>
            </a:r>
            <a:r>
              <a:rPr lang="zh-CN" altLang="en-US" dirty="0"/>
              <a:t>趙宇強老師</a:t>
            </a:r>
            <a:r>
              <a:rPr lang="en-US" altLang="zh-CN" dirty="0"/>
              <a:t>-</a:t>
            </a:r>
            <a:r>
              <a:rPr lang="zh-CN" altLang="en-US" dirty="0"/>
              <a:t>新興材料</a:t>
            </a:r>
            <a:endParaRPr lang="en-US" altLang="zh-CN" dirty="0"/>
          </a:p>
          <a:p>
            <a:r>
              <a:rPr lang="zh-TW" altLang="en-US" dirty="0"/>
              <a:t>Chapter_1 Semiconductors [相容模式].pdf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64A15079-7CBD-E345-ABBA-6B94B8F185A4}"/>
              </a:ext>
            </a:extLst>
          </p:cNvPr>
          <p:cNvSpPr txBox="1"/>
          <p:nvPr/>
        </p:nvSpPr>
        <p:spPr>
          <a:xfrm>
            <a:off x="737756" y="1745674"/>
            <a:ext cx="36056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Conduction band</a:t>
            </a:r>
          </a:p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導電帶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能隙</a:t>
            </a:r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kumimoji="1" lang="en-US" altLang="zh-TW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Valence band (</a:t>
            </a: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價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電</a:t>
            </a:r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帶</a:t>
            </a:r>
            <a:r>
              <a:rPr kumimoji="1" lang="en-US" altLang="zh-TW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8C584E5-8CB3-344F-BDD5-1BACD5DAFFD3}"/>
              </a:ext>
            </a:extLst>
          </p:cNvPr>
          <p:cNvSpPr txBox="1"/>
          <p:nvPr/>
        </p:nvSpPr>
        <p:spPr>
          <a:xfrm>
            <a:off x="1194955" y="4738255"/>
            <a:ext cx="25026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電子</a:t>
            </a:r>
            <a:r>
              <a:rPr kumimoji="1" lang="zh-TW" altLang="en-US" sz="2800" dirty="0"/>
              <a:t> </a:t>
            </a:r>
            <a:r>
              <a:rPr kumimoji="1" lang="en-US" altLang="zh-TW" sz="2800" dirty="0">
                <a:sym typeface="Wingdings" pitchFamily="2" charset="2"/>
              </a:rPr>
              <a:t> </a:t>
            </a:r>
            <a:r>
              <a:rPr kumimoji="1" lang="zh-CN" altLang="en-US" sz="2800" dirty="0">
                <a:sym typeface="Wingdings" pitchFamily="2" charset="2"/>
              </a:rPr>
              <a:t>電洞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15698582"/>
      </p:ext>
    </p:extLst>
  </p:cSld>
  <p:clrMapOvr>
    <a:masterClrMapping/>
  </p:clrMapOvr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裁剪</Template>
  <TotalTime>383</TotalTime>
  <Words>787</Words>
  <Application>Microsoft Macintosh PowerPoint</Application>
  <PresentationFormat>寬螢幕</PresentationFormat>
  <Paragraphs>109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5" baseType="lpstr">
      <vt:lpstr>-webkit-standard</vt:lpstr>
      <vt:lpstr>微軟正黑體</vt:lpstr>
      <vt:lpstr>Kaiti SC</vt:lpstr>
      <vt:lpstr>华文楷体</vt:lpstr>
      <vt:lpstr>Arial</vt:lpstr>
      <vt:lpstr>Cambria Math</vt:lpstr>
      <vt:lpstr>Franklin Gothic Book</vt:lpstr>
      <vt:lpstr>Wingdings</vt:lpstr>
      <vt:lpstr>裁剪</vt:lpstr>
      <vt:lpstr>太陽能</vt:lpstr>
      <vt:lpstr>大綱</vt:lpstr>
      <vt:lpstr>光電效應</vt:lpstr>
      <vt:lpstr>光電效應</vt:lpstr>
      <vt:lpstr>光電效應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PN junction</vt:lpstr>
      <vt:lpstr>太陽能的效率與挑戰</vt:lpstr>
      <vt:lpstr>PowerPoint 簡報</vt:lpstr>
      <vt:lpstr>太陽能的效率與挑戰</vt:lpstr>
      <vt:lpstr>太陽能的效率與挑戰</vt:lpstr>
      <vt:lpstr>太陽能的效率與挑戰</vt:lpstr>
      <vt:lpstr>實例分析--最新技術與發展趨勢</vt:lpstr>
      <vt:lpstr>實例分析--最新技術與發展趨勢</vt:lpstr>
      <vt:lpstr>下週實驗分組(物三)</vt:lpstr>
      <vt:lpstr>課程複習（Google 表單填寫）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太陽能</dc:title>
  <dc:creator>Microsoft Office User</dc:creator>
  <cp:lastModifiedBy>Microsoft Office User</cp:lastModifiedBy>
  <cp:revision>46</cp:revision>
  <dcterms:created xsi:type="dcterms:W3CDTF">2024-09-30T01:10:51Z</dcterms:created>
  <dcterms:modified xsi:type="dcterms:W3CDTF">2024-09-30T07:34:44Z</dcterms:modified>
</cp:coreProperties>
</file>

<file path=docProps/thumbnail.jpeg>
</file>